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77" r:id="rId4"/>
    <p:sldId id="278" r:id="rId5"/>
    <p:sldId id="279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65" r:id="rId14"/>
    <p:sldId id="266" r:id="rId15"/>
    <p:sldId id="267" r:id="rId16"/>
    <p:sldId id="269" r:id="rId17"/>
    <p:sldId id="271" r:id="rId18"/>
    <p:sldId id="280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1B4BC-4730-4DF1-8266-C732AE5BD6C7}" type="datetimeFigureOut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61C8A42-313D-4AE1-ACDC-45847CAB25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33345ED-DE5A-4E73-BBE0-21DB7DF80CBE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F21A99-6000-4201-9795-C5346456FB21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4832B3-7BA0-4F0E-B6F1-DB9F31531404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4C4E43-24D9-4559-8141-50E5B844C40B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C20637-073C-4F6D-965B-158ECF7A0CF4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6EBDE4-DD1D-4504-BB25-0F100B298877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02A428D-5994-4754-8B18-8FB1244A353F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F8C281-B417-4E64-B68A-F4D983794143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0C6838-E43B-4024-956B-E8EA7713F04F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824377-AF5F-4829-B035-CB43DF6EDBE9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ECE700-4691-4C50-AC0E-17F7BF48B574}" type="slidenum">
              <a:rPr lang="en-US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5C2EB3-1C64-45F7-925D-0B0C83A39A4D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88F0B6-66DD-4394-A82C-59B79CEB7A86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E3D8F8-D182-48ED-8739-2CEEA3E3AEB5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6E2E39-F1F1-44AE-BCDE-B185B8C1BAE1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94ED58-FDCA-4906-BC2B-EC6A45C04D5F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44CD58-B96F-4A5B-8F20-94641292B9D9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68AA17-E959-4B9A-A53F-B906A945E18D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B382E7-6698-4B53-86F5-EA66A9965AFD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54AF2E-F500-4717-94D4-55B610747819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7F38F9D-926B-4CDC-898E-1FEA782458A8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6731D3-4195-4142-A737-A32DDFAC8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7687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D236C-AE8B-45D9-A7FE-8E14AF045321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5D534-4012-4376-9B9A-A619C2C5F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49792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EEF5-5CCD-44A8-951B-BA79E44A67FA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B29A-5034-47CF-B4A3-A0592FDBA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6870212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AEA78-E975-4111-9D14-6589A428ADEB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DB98A-9AE0-445E-B644-B6EC05351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31386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711048-CF01-401C-B325-6BDDFCEBCBDB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E42D4-3B18-4405-AEC2-9A616ACD20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385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675CFD-36D4-4825-A5F3-D2E2EFEC70A6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27E5C-A1E7-4B22-8351-474DCD2872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22151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BE3B73-E586-4492-A734-9B4CF2B09FAC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F321A-3F6B-4FD3-A40A-ADACECFD3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540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CA4EA1-2459-4EFA-817F-22BAFB5CDE6E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779E3-3D16-4150-85CC-F4D4BAD50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613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B8F8A-6125-439E-8A70-89017594160B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A114-250C-4174-B518-8842A5716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234447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F86DAF-1819-4C3A-9B5B-5CB72DDBA142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08CFF-CE25-4569-93C1-799D431B31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262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8D5921-F4D5-4035-B496-C092B94A3880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0FB42-812C-4BEA-A1DB-06AD50220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331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2470F4A-CBE5-478D-88DE-291DAD6D7026}" type="datetime1">
              <a:rPr lang="en-US"/>
              <a:pPr>
                <a:defRPr/>
              </a:pPr>
              <a:t>12/4/2016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Claire Harmon 2009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6B0E5E0-D422-402B-9C4B-7E5F97FD63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1" r:id="rId2"/>
    <p:sldLayoutId id="2147483966" r:id="rId3"/>
    <p:sldLayoutId id="2147483967" r:id="rId4"/>
    <p:sldLayoutId id="2147483968" r:id="rId5"/>
    <p:sldLayoutId id="2147483969" r:id="rId6"/>
    <p:sldLayoutId id="2147483962" r:id="rId7"/>
    <p:sldLayoutId id="2147483970" r:id="rId8"/>
    <p:sldLayoutId id="2147483971" r:id="rId9"/>
    <p:sldLayoutId id="2147483963" r:id="rId10"/>
    <p:sldLayoutId id="2147483964" r:id="rId11"/>
  </p:sldLayoutIdLst>
  <p:transition spd="slow">
    <p:wipe dir="d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 Conditioning Plan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772400" cy="685800"/>
          </a:xfrm>
        </p:spPr>
        <p:txBody>
          <a:bodyPr/>
          <a:lstStyle/>
          <a:p>
            <a:pPr marR="0" eaLnBrk="1" hangingPunct="1">
              <a:buFont typeface="Arial" panose="020B0604020202020204" pitchFamily="34" charset="0"/>
              <a:buNone/>
            </a:pPr>
            <a:r>
              <a:rPr lang="en-US" altLang="en-US"/>
              <a:t>A Guideline for HB and HA/H</a:t>
            </a:r>
          </a:p>
          <a:p>
            <a:pPr marR="0" eaLnBrk="1" hangingPunct="1">
              <a:buFont typeface="Arial" panose="020B0604020202020204" pitchFamily="34" charset="0"/>
              <a:buNone/>
            </a:pPr>
            <a:endParaRPr lang="en-US" altLang="en-US"/>
          </a:p>
          <a:p>
            <a:pPr marR="0"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pic>
        <p:nvPicPr>
          <p:cNvPr id="9220" name="Picture 3" descr="http://ultimatehorsesite.com/images_graphics/horseheads/bw_head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220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Then move on to the interval training.</a:t>
            </a:r>
            <a:endParaRPr lang="en-US" altLang="en-US" b="1"/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Cardio vascular conditioning comes into play here.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There are two kinds of cardio: 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aerobic (requires O2 in their system) </a:t>
            </a:r>
          </a:p>
          <a:p>
            <a:pPr lvl="2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anaerobic (less efficient and produces lactic acid).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We want to increase the aerobic exercise early in our training.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This is monitored by their heart rate and speed.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/>
              <a:t>  Anaerobic training comes later, and works on short fast work, turns and sprints, needed for cross country and stadium.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Interval Training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Keep increasing the cantering times slowly, and match the work with equal rest times. </a:t>
            </a:r>
          </a:p>
          <a:p>
            <a:pPr eaLnBrk="1" hangingPunct="1"/>
            <a:r>
              <a:rPr lang="en-US" altLang="en-US"/>
              <a:t>As your horse gets in shape increase speed, again slowly, from 350 to 375 them 400 ect. until you reach gallop. </a:t>
            </a:r>
          </a:p>
          <a:p>
            <a:pPr eaLnBrk="1" hangingPunct="1"/>
            <a:r>
              <a:rPr lang="en-US" altLang="en-US"/>
              <a:t>You are ready to move on when the horse can canter three 4 minute canters at 400 with a heart rate of around 150 per minute. </a:t>
            </a:r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Interval Cont.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heart rate should drop during the rest set. </a:t>
            </a:r>
          </a:p>
          <a:p>
            <a:pPr eaLnBrk="1" hangingPunct="1"/>
            <a:r>
              <a:rPr lang="en-US" altLang="en-US"/>
              <a:t>As you continue start adding 2 minute gallops, 4 minute trots, 2 minute gallop, rest. </a:t>
            </a:r>
          </a:p>
          <a:p>
            <a:pPr eaLnBrk="1" hangingPunct="1"/>
            <a:r>
              <a:rPr lang="en-US" altLang="en-US"/>
              <a:t>Work up to 2 sets</a:t>
            </a:r>
            <a:r>
              <a:rPr lang="en-US" altLang="en-US" b="1"/>
              <a:t> </a:t>
            </a:r>
            <a:r>
              <a:rPr lang="en-US" altLang="en-US"/>
              <a:t>3 times per week</a:t>
            </a:r>
            <a:r>
              <a:rPr lang="en-US" altLang="en-US" b="1"/>
              <a:t>. </a:t>
            </a: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Interval Cont.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then begin progressive loading adding more time to the gallops.  </a:t>
            </a:r>
          </a:p>
          <a:p>
            <a:pPr eaLnBrk="1" hangingPunct="1"/>
            <a:r>
              <a:rPr lang="en-US" altLang="en-US"/>
              <a:t>You also add time to the rest so your horse is able to recover. </a:t>
            </a:r>
          </a:p>
          <a:p>
            <a:pPr eaLnBrk="1" hangingPunct="1"/>
            <a:r>
              <a:rPr lang="en-US" altLang="en-US"/>
              <a:t>In time you can add some strength training, up hills to build muscle.  </a:t>
            </a:r>
          </a:p>
          <a:p>
            <a:pPr eaLnBrk="1" hangingPunct="1"/>
            <a:r>
              <a:rPr lang="en-US" altLang="en-US"/>
              <a:t>Pulse rate is normally 36-44 at rest, and should stay between 100-150 per minute.</a:t>
            </a:r>
          </a:p>
          <a:p>
            <a:pPr eaLnBrk="1" hangingPunct="1"/>
            <a:r>
              <a:rPr lang="en-US" altLang="en-US"/>
              <a:t>Respiration is normally 10-16 at rest, at work it should not go over 100 per minute.</a:t>
            </a:r>
          </a:p>
          <a:p>
            <a:pPr eaLnBrk="1" hangingPunct="1"/>
            <a:endParaRPr lang="en-US" altLang="en-US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Progressive Loading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About 2-3 weeks before the event you would increase the intensity of the sets (sprints) while decreasing the galloping.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will max the aerobic capacity of your horse.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Real strenuous workouts end by 5-10 days out.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During the last days before competition make sure your  horse is hydrated.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time will also allow for muscle repair and any lactic acid to be flushed from the body.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Electrolytes in the morning will be helpful in replenishing sodium water retention.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They should be ready for your event.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Peaking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Conditioning schedules vary for every horse and I was giving a broad basic example, obviously you would be flexible to adhere to your specific mount..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Blood work and lameness exams should be a part of the program to evaluate the horse’s overall condition.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Time in the saddle is not the same as a conscientious  conditioning plan.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 flexible with your schedule.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“False” readings in TPR may occur. That is why it is important to establish a consistent plan.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Additional Considerations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HB Conditioning 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Present, discuss and evaluate a conditioning schedule of 8 weeks preparing a horse for a stated activity or competition (Pony Club or otherwise). </a:t>
            </a:r>
          </a:p>
          <a:p>
            <a:r>
              <a:rPr lang="en-US" altLang="en-US"/>
              <a:t>In addition, you may present your record of daily riding.</a:t>
            </a:r>
          </a:p>
          <a:p>
            <a:pPr>
              <a:buFont typeface="Wingdings 3" panose="05040102010807070707" pitchFamily="18" charset="2"/>
              <a:buNone/>
            </a:pPr>
            <a:r>
              <a:rPr lang="en-US" altLang="en-US"/>
              <a:t> </a:t>
            </a:r>
          </a:p>
          <a:p>
            <a:endParaRPr lang="en-US" altLang="en-US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A conditioning book will be presented to candidate to show an understanding of keeping records and finding information</a:t>
            </a:r>
            <a:r>
              <a:rPr lang="en-US" altLang="en-US" b="1"/>
              <a:t>.</a:t>
            </a:r>
            <a:r>
              <a:rPr lang="en-US" altLang="en-US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/>
              <a:t>HA Conditioning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76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14">
                <a:tc>
                  <a:txBody>
                    <a:bodyPr/>
                    <a:lstStyle/>
                    <a:p>
                      <a:r>
                        <a:rPr lang="en-US" sz="1800" dirty="0"/>
                        <a:t>Sun.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Mon.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Tues.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Wens.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Thurs.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Fri.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Sun.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938">
                <a:tc>
                  <a:txBody>
                    <a:bodyPr/>
                    <a:lstStyle/>
                    <a:p>
                      <a:r>
                        <a:rPr lang="en-US" sz="1800" dirty="0"/>
                        <a:t>Describe</a:t>
                      </a:r>
                      <a:r>
                        <a:rPr lang="en-US" sz="1800" baseline="0" dirty="0"/>
                        <a:t> </a:t>
                      </a:r>
                    </a:p>
                    <a:p>
                      <a:r>
                        <a:rPr lang="en-US" sz="1800" baseline="0" dirty="0"/>
                        <a:t>Work:</a:t>
                      </a:r>
                    </a:p>
                    <a:p>
                      <a:r>
                        <a:rPr lang="en-US" sz="1800" baseline="0" dirty="0"/>
                        <a:t>Time</a:t>
                      </a:r>
                    </a:p>
                    <a:p>
                      <a:r>
                        <a:rPr lang="en-US" sz="1800" baseline="0" dirty="0"/>
                        <a:t>TPR</a:t>
                      </a:r>
                      <a:endParaRPr lang="en-US" sz="1800" dirty="0"/>
                    </a:p>
                    <a:p>
                      <a:r>
                        <a:rPr lang="en-US" sz="1800" dirty="0"/>
                        <a:t>Rest,</a:t>
                      </a:r>
                      <a:r>
                        <a:rPr lang="en-US" sz="1800" baseline="0" dirty="0"/>
                        <a:t> ect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336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36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336">
                <a:tc>
                  <a:txBody>
                    <a:bodyPr/>
                    <a:lstStyle/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000" dirty="0"/>
              <a:t>Possible Sample of Conditioning Schedules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Use a Monthly Calendar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667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44000" cy="3763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61890">
                <a:tc>
                  <a:txBody>
                    <a:bodyPr/>
                    <a:lstStyle/>
                    <a:p>
                      <a:r>
                        <a:rPr lang="en-US" sz="1600" dirty="0"/>
                        <a:t>Date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Plan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Diary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Time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</a:t>
                      </a:r>
                    </a:p>
                    <a:p>
                      <a:r>
                        <a:rPr lang="en-US" sz="1600" dirty="0"/>
                        <a:t>Level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Recovery</a:t>
                      </a:r>
                      <a:r>
                        <a:rPr lang="en-US" sz="1600" baseline="0" dirty="0"/>
                        <a:t> </a:t>
                      </a:r>
                    </a:p>
                    <a:p>
                      <a:r>
                        <a:rPr lang="en-US" sz="1600" baseline="0" dirty="0"/>
                        <a:t>Time</a:t>
                      </a:r>
                      <a:endParaRPr lang="en-US" sz="16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Evaluation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Feed</a:t>
                      </a:r>
                    </a:p>
                    <a:p>
                      <a:r>
                        <a:rPr lang="en-US" sz="1600" dirty="0"/>
                        <a:t>change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Lameness</a:t>
                      </a:r>
                    </a:p>
                    <a:p>
                      <a:r>
                        <a:rPr lang="en-US" sz="1600" dirty="0"/>
                        <a:t>issues</a:t>
                      </a: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Thoughts</a:t>
                      </a:r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51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3" marB="4571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3600" dirty="0"/>
              <a:t>Detailed Conditioning Schedule</a:t>
            </a:r>
          </a:p>
        </p:txBody>
      </p:sp>
      <p:sp>
        <p:nvSpPr>
          <p:cNvPr id="2771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Conditioning is a systematic process in which your horse strengthens their cardio-vascular, respiratory and muscular systems thru periods of work and recovery.</a:t>
            </a:r>
          </a:p>
          <a:p>
            <a:pPr eaLnBrk="1" hangingPunct="1"/>
            <a:r>
              <a:rPr lang="en-US" altLang="en-US"/>
              <a:t>When a good conditioning plan is in place it will help your horse by allowing them to perform more efficiently with less chance of injury.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What is Conditioning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marL="849313" lvl="1" indent="-457200" eaLnBrk="1" hangingPunct="1">
              <a:buFont typeface="+mj-lt"/>
              <a:buAutoNum type="arabicPeriod"/>
              <a:defRPr/>
            </a:pPr>
            <a:r>
              <a:rPr lang="en-US" dirty="0"/>
              <a:t>Elizabeth </a:t>
            </a:r>
            <a:r>
              <a:rPr lang="en-US" dirty="0" err="1"/>
              <a:t>Gatterdam</a:t>
            </a:r>
            <a:r>
              <a:rPr lang="en-US" dirty="0"/>
              <a:t>, National Examiner</a:t>
            </a:r>
          </a:p>
          <a:p>
            <a:pPr marL="849313" lvl="1" indent="-457200" eaLnBrk="1" hangingPunct="1">
              <a:buFont typeface="+mj-lt"/>
              <a:buAutoNum type="arabicPeriod"/>
              <a:defRPr/>
            </a:pPr>
            <a:r>
              <a:rPr lang="en-US" dirty="0" err="1"/>
              <a:t>Equus</a:t>
            </a:r>
            <a:r>
              <a:rPr lang="en-US" dirty="0"/>
              <a:t> Magazine</a:t>
            </a:r>
          </a:p>
          <a:p>
            <a:pPr marL="849313" lvl="1" indent="-457200" eaLnBrk="1" hangingPunct="1">
              <a:buFont typeface="+mj-lt"/>
              <a:buAutoNum type="arabicPeriod"/>
              <a:defRPr/>
            </a:pPr>
            <a:r>
              <a:rPr lang="en-US" dirty="0"/>
              <a:t>“Conditioning Sport Horses: Dr. Hilary Clayton</a:t>
            </a:r>
          </a:p>
          <a:p>
            <a:pPr marL="849313" lvl="1" indent="-457200" eaLnBrk="1" hangingPunct="1">
              <a:buFont typeface="+mj-lt"/>
              <a:buAutoNum type="arabicPeriod"/>
              <a:defRPr/>
            </a:pPr>
            <a:r>
              <a:rPr lang="en-US" dirty="0"/>
              <a:t>“</a:t>
            </a:r>
            <a:r>
              <a:rPr lang="en-US" dirty="0" err="1"/>
              <a:t>Cavaletti</a:t>
            </a:r>
            <a:r>
              <a:rPr lang="en-US" dirty="0"/>
              <a:t> The schooling of </a:t>
            </a:r>
            <a:r>
              <a:rPr lang="en-US" dirty="0" err="1"/>
              <a:t>Hourse</a:t>
            </a:r>
            <a:r>
              <a:rPr lang="en-US" dirty="0"/>
              <a:t> and Rider over Ground Poles”, Ingrid &amp; Reiner </a:t>
            </a:r>
            <a:r>
              <a:rPr lang="en-US" dirty="0" err="1"/>
              <a:t>Klimke</a:t>
            </a:r>
            <a:endParaRPr lang="en-US" dirty="0"/>
          </a:p>
          <a:p>
            <a:pPr lvl="1" eaLnBrk="1" hangingPunct="1">
              <a:buFont typeface="Arial" charset="0"/>
              <a:buNone/>
              <a:defRPr/>
            </a:pPr>
            <a:endParaRPr lang="en-US" dirty="0"/>
          </a:p>
          <a:p>
            <a:pPr lvl="1" eaLnBrk="1" hangingPunct="1">
              <a:buFont typeface="Arial" charset="0"/>
              <a:buNone/>
              <a:defRPr/>
            </a:pPr>
            <a:endParaRPr lang="en-US" dirty="0"/>
          </a:p>
          <a:p>
            <a:pPr lvl="1" eaLnBrk="1" hangingPunct="1">
              <a:buFont typeface="Arial" charset="0"/>
              <a:buNone/>
              <a:defRPr/>
            </a:pPr>
            <a:endParaRPr lang="en-US" dirty="0"/>
          </a:p>
          <a:p>
            <a:pPr lvl="1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Thanks To: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Did you know ½ mile is 800 meters? 1 mile is 1600 meters.</a:t>
            </a:r>
          </a:p>
          <a:p>
            <a:r>
              <a:rPr lang="en-US" altLang="en-US"/>
              <a:t>240 meters per minute (mpm)is a trot</a:t>
            </a:r>
          </a:p>
          <a:p>
            <a:r>
              <a:rPr lang="en-US" altLang="en-US"/>
              <a:t>350 mpm is a working canter</a:t>
            </a:r>
          </a:p>
          <a:p>
            <a:r>
              <a:rPr lang="en-US" altLang="en-US"/>
              <a:t>400 strong canter working toward gallop</a:t>
            </a:r>
          </a:p>
          <a:p>
            <a:r>
              <a:rPr lang="en-US" altLang="en-US"/>
              <a:t>When passing another horse, maintain a safe distance, at least one pony length, turn horse’s head toward other horse.</a:t>
            </a:r>
          </a:p>
          <a:p>
            <a:r>
              <a:rPr lang="en-US" altLang="en-US"/>
              <a:t>After work, a fit horse should recover normal breathing in about 5 minutes.</a:t>
            </a:r>
          </a:p>
          <a:p>
            <a:pPr>
              <a:buFont typeface="Wingdings 3" panose="05040102010807070707" pitchFamily="18" charset="2"/>
              <a:buNone/>
            </a:pPr>
            <a:endParaRPr lang="en-US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Conditioning and Pace for the HB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Make sure to walk your horse until he is completely cooled out.</a:t>
            </a:r>
          </a:p>
          <a:p>
            <a:r>
              <a:rPr lang="en-US" altLang="en-US"/>
              <a:t>Your stirrups should be at cross country length.</a:t>
            </a:r>
          </a:p>
          <a:p>
            <a:r>
              <a:rPr lang="en-US" altLang="en-US"/>
              <a:t>Warm up your horse for 15-20 minutes before your begin galloping.</a:t>
            </a:r>
          </a:p>
          <a:p>
            <a:r>
              <a:rPr lang="en-US" altLang="en-US"/>
              <a:t>Most injuries occur from your horse’s:</a:t>
            </a:r>
          </a:p>
          <a:p>
            <a:pPr lvl="1"/>
            <a:r>
              <a:rPr lang="en-US" altLang="en-US"/>
              <a:t>Fatigue</a:t>
            </a:r>
          </a:p>
          <a:p>
            <a:pPr lvl="1"/>
            <a:r>
              <a:rPr lang="en-US" altLang="en-US"/>
              <a:t>Improper conditioning</a:t>
            </a:r>
          </a:p>
          <a:p>
            <a:pPr lvl="1"/>
            <a:r>
              <a:rPr lang="en-US" altLang="en-US"/>
              <a:t>Lack of knowledge about pace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HB Pace continued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Rider fitness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Age of your horse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What is the current level of activity- look at their weight, fitness and attitude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Is “legging up” required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Body score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Bred- the recovery rate will vary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Final goal (date of competition)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/>
              <a:t>The terrain needed to condition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Factors to consider before you begin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Adjust the feed schedule as program progresses: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Increase energy source as they need more energy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Mindful of protein levels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Adding fat or carbs as they progress </a:t>
            </a:r>
          </a:p>
          <a:p>
            <a:pPr marL="971550" lvl="1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Will they need electrolytes?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/>
              <a:t>Base line TPR(temperature, pulse, respiration)</a:t>
            </a:r>
          </a:p>
          <a:p>
            <a:pPr marL="1117600" lvl="2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Temperature is usually between 99-100.5</a:t>
            </a:r>
          </a:p>
          <a:p>
            <a:pPr marL="1117600" lvl="2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Pulse rate at rest is normally between 36-44</a:t>
            </a:r>
          </a:p>
          <a:p>
            <a:pPr marL="1117600" lvl="2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Respiration at rest is normally between 8-16</a:t>
            </a:r>
          </a:p>
          <a:p>
            <a:pPr marL="1117600" lvl="2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Mucous Membrane is pink</a:t>
            </a:r>
          </a:p>
          <a:p>
            <a:pPr marL="1117600" lvl="2" indent="-514350" eaLnBrk="1" hangingPunct="1">
              <a:buFont typeface="Lucida Sans Unicode" pitchFamily="34" charset="0"/>
              <a:buAutoNum type="arabicPeriod"/>
              <a:defRPr/>
            </a:pPr>
            <a:r>
              <a:rPr lang="en-US" dirty="0"/>
              <a:t>Capillary refill usually in 2 seconds</a:t>
            </a:r>
          </a:p>
          <a:p>
            <a:pPr marL="879475" lvl="1" indent="-514350" eaLnBrk="1" hangingPunct="1">
              <a:buFont typeface="Verdana" panose="020B0604030504040204" pitchFamily="34" charset="0"/>
              <a:buNone/>
              <a:defRPr/>
            </a:pPr>
            <a:endParaRPr lang="en-US" dirty="0"/>
          </a:p>
          <a:p>
            <a:pPr marL="623887" indent="-514350" eaLnBrk="1" hangingPunct="1">
              <a:buFont typeface="Wingdings 3" panose="05040102010807070707" pitchFamily="18" charset="2"/>
              <a:buNone/>
              <a:defRPr/>
            </a:pPr>
            <a:endParaRPr lang="en-US" dirty="0"/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Considerations cont.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Good grooming-aids in circulation , healthy skin and also tones muscles.</a:t>
            </a:r>
          </a:p>
          <a:p>
            <a:pPr eaLnBrk="1" hangingPunct="1"/>
            <a:r>
              <a:rPr lang="en-US" altLang="en-US"/>
              <a:t>The foundations for all phases are effected: </a:t>
            </a:r>
          </a:p>
          <a:p>
            <a:pPr lvl="1" eaLnBrk="1" hangingPunct="1"/>
            <a:r>
              <a:rPr lang="en-US" altLang="en-US" b="1" u="sng"/>
              <a:t>Dressage</a:t>
            </a:r>
            <a:r>
              <a:rPr lang="en-US" altLang="en-US"/>
              <a:t>- relaxation, tempo, rhythm,throughness, contact, straightness and collection.</a:t>
            </a:r>
          </a:p>
          <a:p>
            <a:pPr lvl="1" eaLnBrk="1" hangingPunct="1"/>
            <a:r>
              <a:rPr lang="en-US" altLang="en-US" b="1" u="sng"/>
              <a:t>X-country</a:t>
            </a:r>
            <a:r>
              <a:rPr lang="en-US" altLang="en-US"/>
              <a:t>- ridden at a specific mpm (meters per minute) speed with variations in terrain, the fences and the rebalancing will require changes in speed.</a:t>
            </a:r>
          </a:p>
          <a:p>
            <a:pPr lvl="1" eaLnBrk="1" hangingPunct="1"/>
            <a:r>
              <a:rPr lang="en-US" altLang="en-US" b="1" u="sng"/>
              <a:t>Stadium</a:t>
            </a:r>
            <a:r>
              <a:rPr lang="en-US" altLang="en-US"/>
              <a:t>- gymnastics, various combinations, agility, quick recovery, time.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Considerations cont.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b="1"/>
              <a:t>Long, Slow, Distance</a:t>
            </a:r>
            <a:r>
              <a:rPr lang="en-US" altLang="en-US" sz="1800"/>
              <a:t>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It can take 4-6 months to strengthen the density of the bone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Usually shorter work outs to strengthen the tendons and ligaments     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Improves cardio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Helps to regulate the body temperature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b="1"/>
              <a:t>Interval Training</a:t>
            </a:r>
            <a:r>
              <a:rPr lang="en-US" altLang="en-US" sz="1800"/>
              <a:t>: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The progression of work and rest, speed and duration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Several short periods of work are alternated with brief recovery periods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b="1"/>
              <a:t>Progressive Loading</a:t>
            </a:r>
            <a:r>
              <a:rPr lang="en-US" altLang="en-US" sz="1800"/>
              <a:t>: 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You will add to the workload and then give time for the body to repair and adapt to that specific workload before adding more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You will add </a:t>
            </a:r>
            <a:r>
              <a:rPr lang="en-US" altLang="en-US" sz="1800" b="1"/>
              <a:t>Strength Training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b="1"/>
              <a:t>Peaking</a:t>
            </a:r>
          </a:p>
          <a:p>
            <a:pPr lvl="1" eaLnBrk="1" hangingPunct="1">
              <a:buFont typeface="Arial" panose="020B0604020202020204" pitchFamily="34" charset="0"/>
              <a:buChar char="–"/>
            </a:pPr>
            <a:r>
              <a:rPr lang="en-US" altLang="en-US" sz="1800"/>
              <a:t>Your horse is at his/her peak at the specific time of the event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1800"/>
              <a:t> 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180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Definitions you should know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Start with a one to three months of </a:t>
            </a:r>
            <a:r>
              <a:rPr lang="en-US" b="1" dirty="0"/>
              <a:t>LSD</a:t>
            </a:r>
            <a:r>
              <a:rPr lang="en-US" dirty="0"/>
              <a:t>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You should work up to 45-60 minutes of easy exercise. This work includes walk, trot, and canter.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Work up to, for example, 2 twenty minute trot sets. Then begin 2-3 minutes of cantering at 350 mpm followed by the same amount of rest time.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 mindful not to over load the horse, it takes time to build muscle.  Overloading will only delay the process because they don’t have enough time to recover. 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/>
              <a:t>Long Slow Distance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Claire Harmon 2009</a:t>
            </a:r>
          </a:p>
        </p:txBody>
      </p:sp>
    </p:spTree>
  </p:cSld>
  <p:clrMapOvr>
    <a:masterClrMapping/>
  </p:clrMapOvr>
  <p:transition spd="slow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1285</Words>
  <Application>Microsoft Office PowerPoint</Application>
  <PresentationFormat>On-screen Show (4:3)</PresentationFormat>
  <Paragraphs>193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Lucida Sans Unicode</vt:lpstr>
      <vt:lpstr>Wingdings 3</vt:lpstr>
      <vt:lpstr>Verdana</vt:lpstr>
      <vt:lpstr>Wingdings 2</vt:lpstr>
      <vt:lpstr>Calibri</vt:lpstr>
      <vt:lpstr>Concourse</vt:lpstr>
      <vt:lpstr>A Conditioning Plan</vt:lpstr>
      <vt:lpstr>What is Conditioning</vt:lpstr>
      <vt:lpstr>Conditioning and Pace for the HB</vt:lpstr>
      <vt:lpstr>HB Pace continued</vt:lpstr>
      <vt:lpstr>Factors to consider before you begin</vt:lpstr>
      <vt:lpstr>Considerations cont.</vt:lpstr>
      <vt:lpstr>Considerations cont.</vt:lpstr>
      <vt:lpstr>Definitions you should know</vt:lpstr>
      <vt:lpstr>Long Slow Distance</vt:lpstr>
      <vt:lpstr>Interval Training</vt:lpstr>
      <vt:lpstr>Interval Cont.</vt:lpstr>
      <vt:lpstr>Interval Cont.</vt:lpstr>
      <vt:lpstr>Progressive Loading</vt:lpstr>
      <vt:lpstr>Peaking</vt:lpstr>
      <vt:lpstr>Additional Considerations</vt:lpstr>
      <vt:lpstr>HB Conditioning </vt:lpstr>
      <vt:lpstr>HA Conditioning</vt:lpstr>
      <vt:lpstr>Possible Sample of Conditioning Schedules  Use a Monthly Calendar </vt:lpstr>
      <vt:lpstr>Detailed Conditioning Schedule</vt:lpstr>
      <vt:lpstr>Thanks 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Conditioning</dc:title>
  <dc:creator>Claire</dc:creator>
  <cp:lastModifiedBy>Juliet Sadd</cp:lastModifiedBy>
  <cp:revision>34</cp:revision>
  <dcterms:created xsi:type="dcterms:W3CDTF">2008-09-30T15:50:56Z</dcterms:created>
  <dcterms:modified xsi:type="dcterms:W3CDTF">2016-12-04T19:01:31Z</dcterms:modified>
</cp:coreProperties>
</file>